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74" d="100"/>
          <a:sy n="74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430479"/>
            <a:ext cx="796804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Arial"/>
                <a:cs typeface="Arial"/>
              </a:rPr>
              <a:t>Figure 1.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Postulated pathophysiology of pulmonary hypertension related to left heart disease (PH-LHD</a:t>
            </a:r>
            <a:r>
              <a:rPr lang="en-US" altLang="zh-CN" sz="1400" dirty="0" smtClean="0">
                <a:latin typeface="Arial"/>
                <a:cs typeface="Arial"/>
              </a:rPr>
              <a:t>) Backward </a:t>
            </a:r>
            <a:r>
              <a:rPr lang="en-US" altLang="zh-CN" sz="1400" dirty="0">
                <a:latin typeface="Arial"/>
                <a:cs typeface="Arial"/>
              </a:rPr>
              <a:t>transmission of elevated left atrial pressure results in isolated </a:t>
            </a:r>
            <a:r>
              <a:rPr lang="en-US" altLang="zh-CN" sz="1400" dirty="0" err="1">
                <a:latin typeface="Arial"/>
                <a:cs typeface="Arial"/>
              </a:rPr>
              <a:t>postcapillary</a:t>
            </a:r>
            <a:r>
              <a:rPr lang="en-US" altLang="zh-CN" sz="1400" dirty="0">
                <a:latin typeface="Arial"/>
                <a:cs typeface="Arial"/>
              </a:rPr>
              <a:t> PH (</a:t>
            </a:r>
            <a:r>
              <a:rPr lang="en-US" altLang="zh-CN" sz="1400" dirty="0" err="1">
                <a:latin typeface="Arial"/>
                <a:cs typeface="Arial"/>
              </a:rPr>
              <a:t>IpcPH</a:t>
            </a:r>
            <a:r>
              <a:rPr lang="en-US" altLang="zh-CN" sz="1400" dirty="0">
                <a:latin typeface="Arial"/>
                <a:cs typeface="Arial"/>
              </a:rPr>
              <a:t>). Time and additional factors, such as oxidative stress, pressure induced pulmonary vascular injury, endothelial dysfunction, and intracellular molecular abnormalities, such as reduced activation of PTEN (phosphatase-and-</a:t>
            </a:r>
            <a:r>
              <a:rPr lang="en-US" altLang="zh-CN" sz="1400" dirty="0" err="1">
                <a:latin typeface="Arial"/>
                <a:cs typeface="Arial"/>
              </a:rPr>
              <a:t>tensin</a:t>
            </a:r>
            <a:r>
              <a:rPr lang="en-US" altLang="zh-CN" sz="1400" dirty="0">
                <a:latin typeface="Arial"/>
                <a:cs typeface="Arial"/>
              </a:rPr>
              <a:t> homolog on chromosome 10) result in pulmonary </a:t>
            </a:r>
            <a:r>
              <a:rPr lang="en-US" altLang="zh-CN" sz="1400" dirty="0" err="1">
                <a:latin typeface="Arial"/>
                <a:cs typeface="Arial"/>
              </a:rPr>
              <a:t>vasculopathy</a:t>
            </a:r>
            <a:r>
              <a:rPr lang="en-US" altLang="zh-CN" sz="1400" dirty="0">
                <a:latin typeface="Arial"/>
                <a:cs typeface="Arial"/>
              </a:rPr>
              <a:t>, increased pulmonary vascular resistance (PVR), and eventually combined post- and </a:t>
            </a:r>
            <a:r>
              <a:rPr lang="en-US" altLang="zh-CN" sz="1400" dirty="0" err="1">
                <a:latin typeface="Arial"/>
                <a:cs typeface="Arial"/>
              </a:rPr>
              <a:t>precapillary</a:t>
            </a:r>
            <a:r>
              <a:rPr lang="en-US" altLang="zh-CN" sz="1400" dirty="0">
                <a:latin typeface="Arial"/>
                <a:cs typeface="Arial"/>
              </a:rPr>
              <a:t> PH (</a:t>
            </a:r>
            <a:r>
              <a:rPr lang="en-US" altLang="zh-CN" sz="1400" dirty="0" err="1">
                <a:latin typeface="Arial"/>
                <a:cs typeface="Arial"/>
              </a:rPr>
              <a:t>CpcPH</a:t>
            </a:r>
            <a:r>
              <a:rPr lang="en-US" altLang="zh-CN" sz="1400" dirty="0">
                <a:latin typeface="Arial"/>
                <a:cs typeface="Arial"/>
              </a:rPr>
              <a:t>). </a:t>
            </a:r>
            <a:endParaRPr lang="en-US" altLang="zh-CN" sz="1400" dirty="0">
              <a:latin typeface="Arial"/>
              <a:cs typeface="Arial"/>
            </a:endParaRPr>
          </a:p>
          <a:p>
            <a:pPr algn="just"/>
            <a:endParaRPr lang="en-US" altLang="zh-CN" sz="1400" dirty="0">
              <a:latin typeface="Arial"/>
              <a:cs typeface="Arial"/>
            </a:endParaRPr>
          </a:p>
          <a:p>
            <a:pPr algn="just"/>
            <a:r>
              <a:rPr lang="en-US" altLang="zh-CN" sz="1400" dirty="0">
                <a:latin typeface="Arial"/>
                <a:cs typeface="Arial"/>
              </a:rPr>
              <a:t>  </a:t>
            </a:r>
          </a:p>
          <a:p>
            <a:pPr algn="just"/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191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altLang="zh-CN" sz="1400" dirty="0">
                <a:latin typeface="Arial"/>
                <a:cs typeface="Arial"/>
              </a:rPr>
              <a:t>Przemysław Leszek </a:t>
            </a:r>
            <a:r>
              <a:rPr lang="en-US" altLang="zh-CN" sz="1400" dirty="0" smtClean="0">
                <a:latin typeface="Arial"/>
                <a:cs typeface="Arial"/>
              </a:rPr>
              <a:t> </a:t>
            </a:r>
            <a:r>
              <a:rPr lang="zh-CN" altLang="en-US" sz="14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CHS" sz="1400" dirty="0">
                <a:latin typeface="Arial"/>
                <a:cs typeface="Arial"/>
              </a:rPr>
              <a:t>,</a:t>
            </a:r>
            <a:r>
              <a:rPr lang="zh-CH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2020;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</a:t>
            </a:r>
            <a:r>
              <a:rPr lang="en-US" altLang="zh-CN" sz="1400" dirty="0" smtClean="0">
                <a:latin typeface="Arial"/>
                <a:cs typeface="Arial"/>
              </a:rPr>
              <a:t>(</a:t>
            </a:r>
            <a:r>
              <a:rPr lang="en-US" altLang="zh-CN" sz="1400" dirty="0">
                <a:latin typeface="Arial"/>
                <a:cs typeface="Arial"/>
              </a:rPr>
              <a:t>6)</a:t>
            </a:r>
            <a:r>
              <a:rPr lang="en-US" altLang="zh-CN" sz="1400" dirty="0" smtClean="0">
                <a:latin typeface="Arial"/>
                <a:cs typeface="Arial"/>
              </a:rPr>
              <a:t>:xxx-xxx.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图片 2" descr="CM-0031-20-REV Figur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875" y="2206528"/>
            <a:ext cx="6604045" cy="37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119</Words>
  <Application>Microsoft Macintosh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俊萱 吕</cp:lastModifiedBy>
  <cp:revision>52</cp:revision>
  <dcterms:created xsi:type="dcterms:W3CDTF">2018-02-11T19:11:44Z</dcterms:created>
  <dcterms:modified xsi:type="dcterms:W3CDTF">2021-01-20T15:57:23Z</dcterms:modified>
</cp:coreProperties>
</file>