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430479"/>
            <a:ext cx="79680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Arial"/>
                <a:cs typeface="Arial"/>
              </a:rPr>
              <a:t>Figure 1.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Signaling regulation of autophagy during acute myocardial IRI and potential </a:t>
            </a:r>
            <a:r>
              <a:rPr lang="en-US" altLang="zh-CN" sz="1400" dirty="0" err="1" smtClean="0">
                <a:latin typeface="Arial"/>
                <a:cs typeface="Arial"/>
              </a:rPr>
              <a:t>cardioprotective</a:t>
            </a:r>
            <a:r>
              <a:rPr lang="en-US" altLang="zh-CN" sz="1400" dirty="0" smtClean="0">
                <a:latin typeface="Arial"/>
                <a:cs typeface="Arial"/>
              </a:rPr>
              <a:t> therapies. (A) Ischemia increases the AMP/ATP ratio and </a:t>
            </a:r>
            <a:r>
              <a:rPr lang="en-US" altLang="zh-CN" sz="1400" dirty="0" smtClean="0">
                <a:latin typeface="Arial"/>
                <a:cs typeface="Arial"/>
              </a:rPr>
              <a:t>activates </a:t>
            </a:r>
            <a:r>
              <a:rPr lang="en-US" altLang="zh-CN" sz="1400" dirty="0">
                <a:latin typeface="Arial"/>
                <a:cs typeface="Arial"/>
              </a:rPr>
              <a:t>AMPK</a:t>
            </a:r>
            <a:r>
              <a:rPr lang="en-US" altLang="zh-CN" sz="1400" dirty="0" smtClean="0">
                <a:latin typeface="Arial"/>
                <a:cs typeface="Arial"/>
              </a:rPr>
              <a:t>. AMPK </a:t>
            </a:r>
            <a:r>
              <a:rPr lang="en-US" altLang="zh-CN" sz="1400" dirty="0">
                <a:latin typeface="Arial"/>
                <a:cs typeface="Arial"/>
              </a:rPr>
              <a:t>has a </a:t>
            </a:r>
            <a:r>
              <a:rPr lang="en-US" altLang="zh-CN" sz="1400" dirty="0" smtClean="0">
                <a:latin typeface="Arial"/>
                <a:cs typeface="Arial"/>
              </a:rPr>
              <a:t>dual action </a:t>
            </a:r>
            <a:r>
              <a:rPr lang="en-US" altLang="zh-CN" sz="1400" dirty="0">
                <a:latin typeface="Arial"/>
                <a:cs typeface="Arial"/>
              </a:rPr>
              <a:t>to promote autophagy via inhibition of </a:t>
            </a:r>
            <a:r>
              <a:rPr lang="en-US" altLang="zh-CN" sz="1400" dirty="0" err="1">
                <a:latin typeface="Arial"/>
                <a:cs typeface="Arial"/>
              </a:rPr>
              <a:t>mTOR</a:t>
            </a:r>
            <a:r>
              <a:rPr lang="en-US" altLang="zh-CN" sz="1400" dirty="0">
                <a:latin typeface="Arial"/>
                <a:cs typeface="Arial"/>
              </a:rPr>
              <a:t> and activation of Ulk1 via phosphorylation at </a:t>
            </a:r>
            <a:r>
              <a:rPr lang="en-US" altLang="zh-CN" sz="1400" dirty="0" err="1">
                <a:latin typeface="Arial"/>
                <a:cs typeface="Arial"/>
              </a:rPr>
              <a:t>Ser</a:t>
            </a:r>
            <a:r>
              <a:rPr lang="en-US" altLang="zh-CN" sz="1400" dirty="0">
                <a:latin typeface="Arial"/>
                <a:cs typeface="Arial"/>
              </a:rPr>
              <a:t> 377 and </a:t>
            </a:r>
            <a:r>
              <a:rPr lang="en-US" altLang="zh-CN" sz="1400" dirty="0" err="1">
                <a:latin typeface="Arial"/>
                <a:cs typeface="Arial"/>
              </a:rPr>
              <a:t>Ser</a:t>
            </a:r>
            <a:r>
              <a:rPr lang="en-US" altLang="zh-CN" sz="1400" dirty="0">
                <a:latin typeface="Arial"/>
                <a:cs typeface="Arial"/>
              </a:rPr>
              <a:t> 777</a:t>
            </a:r>
            <a:r>
              <a:rPr lang="en-US" altLang="zh-CN" sz="1400" dirty="0" smtClean="0">
                <a:latin typeface="Arial"/>
                <a:cs typeface="Arial"/>
              </a:rPr>
              <a:t>. AMPK </a:t>
            </a:r>
            <a:r>
              <a:rPr lang="en-US" altLang="zh-CN" sz="1400" dirty="0">
                <a:latin typeface="Arial"/>
                <a:cs typeface="Arial"/>
              </a:rPr>
              <a:t>indirectly inhibits </a:t>
            </a:r>
            <a:r>
              <a:rPr lang="en-US" altLang="zh-CN" sz="1400" dirty="0" err="1">
                <a:latin typeface="Arial"/>
                <a:cs typeface="Arial"/>
              </a:rPr>
              <a:t>mTOR</a:t>
            </a:r>
            <a:r>
              <a:rPr lang="en-US" altLang="zh-CN" sz="1400" dirty="0">
                <a:latin typeface="Arial"/>
                <a:cs typeface="Arial"/>
              </a:rPr>
              <a:t> via its phosphorylation at </a:t>
            </a:r>
            <a:r>
              <a:rPr lang="en-US" altLang="zh-CN" sz="1400" dirty="0" err="1">
                <a:latin typeface="Arial"/>
                <a:cs typeface="Arial"/>
              </a:rPr>
              <a:t>Ser</a:t>
            </a:r>
            <a:r>
              <a:rPr lang="en-US" altLang="zh-CN" sz="1400" dirty="0">
                <a:latin typeface="Arial"/>
                <a:cs typeface="Arial"/>
              </a:rPr>
              <a:t> 722 and </a:t>
            </a:r>
            <a:r>
              <a:rPr lang="en-US" altLang="zh-CN" sz="1400" dirty="0" err="1">
                <a:latin typeface="Arial"/>
                <a:cs typeface="Arial"/>
              </a:rPr>
              <a:t>Ser</a:t>
            </a:r>
            <a:r>
              <a:rPr lang="en-US" altLang="zh-CN" sz="1400" dirty="0">
                <a:latin typeface="Arial"/>
                <a:cs typeface="Arial"/>
              </a:rPr>
              <a:t> 792</a:t>
            </a:r>
            <a:r>
              <a:rPr lang="en-US" altLang="zh-CN" sz="1400" dirty="0" smtClean="0">
                <a:latin typeface="Arial"/>
                <a:cs typeface="Arial"/>
              </a:rPr>
              <a:t>. (</a:t>
            </a:r>
            <a:r>
              <a:rPr lang="en-US" altLang="zh-CN" sz="1400" dirty="0">
                <a:latin typeface="Arial"/>
                <a:cs typeface="Arial"/>
              </a:rPr>
              <a:t>B</a:t>
            </a:r>
            <a:r>
              <a:rPr lang="en-US" altLang="zh-CN" sz="1400" dirty="0" smtClean="0">
                <a:latin typeface="Arial"/>
                <a:cs typeface="Arial"/>
              </a:rPr>
              <a:t>) In </a:t>
            </a:r>
            <a:r>
              <a:rPr lang="en-US" altLang="zh-CN" sz="1400" dirty="0">
                <a:latin typeface="Arial"/>
                <a:cs typeface="Arial"/>
              </a:rPr>
              <a:t>contrast</a:t>
            </a:r>
            <a:r>
              <a:rPr lang="en-US" altLang="zh-CN" sz="1400" dirty="0" smtClean="0">
                <a:latin typeface="Arial"/>
                <a:cs typeface="Arial"/>
              </a:rPr>
              <a:t>, during </a:t>
            </a:r>
            <a:r>
              <a:rPr lang="en-US" altLang="zh-CN" sz="1400" dirty="0">
                <a:latin typeface="Arial"/>
                <a:cs typeface="Arial"/>
              </a:rPr>
              <a:t>reperfusion</a:t>
            </a:r>
            <a:r>
              <a:rPr lang="en-US" altLang="zh-CN" sz="1400" dirty="0" smtClean="0">
                <a:latin typeface="Arial"/>
                <a:cs typeface="Arial"/>
              </a:rPr>
              <a:t>, activation </a:t>
            </a:r>
            <a:r>
              <a:rPr lang="en-US" altLang="zh-CN" sz="1400" dirty="0">
                <a:latin typeface="Arial"/>
                <a:cs typeface="Arial"/>
              </a:rPr>
              <a:t>of AMPK is no longer observed</a:t>
            </a:r>
            <a:r>
              <a:rPr lang="en-US" altLang="zh-CN" sz="1400" dirty="0" smtClean="0">
                <a:latin typeface="Arial"/>
                <a:cs typeface="Arial"/>
              </a:rPr>
              <a:t>. Instead</a:t>
            </a:r>
            <a:r>
              <a:rPr lang="en-US" altLang="zh-CN" sz="1400" dirty="0">
                <a:latin typeface="Arial"/>
                <a:cs typeface="Arial"/>
              </a:rPr>
              <a:t>, </a:t>
            </a:r>
            <a:r>
              <a:rPr lang="en-US" altLang="zh-CN" sz="1400" dirty="0" err="1">
                <a:latin typeface="Arial"/>
                <a:cs typeface="Arial"/>
              </a:rPr>
              <a:t>autophagosome</a:t>
            </a:r>
            <a:r>
              <a:rPr lang="en-US" altLang="zh-CN" sz="1400" dirty="0">
                <a:latin typeface="Arial"/>
                <a:cs typeface="Arial"/>
              </a:rPr>
              <a:t> formation during reperfusion is mediated by Beclin-1-dependent mechanisms. </a:t>
            </a:r>
          </a:p>
          <a:p>
            <a:pPr algn="just"/>
            <a:endParaRPr lang="en-US" altLang="zh-CN" sz="1400" dirty="0">
              <a:latin typeface="Arial"/>
              <a:cs typeface="Arial"/>
            </a:endParaRPr>
          </a:p>
          <a:p>
            <a:pPr algn="just"/>
            <a:r>
              <a:rPr lang="en-US" altLang="zh-CN" sz="1400" dirty="0">
                <a:latin typeface="Arial"/>
                <a:cs typeface="Arial"/>
              </a:rPr>
              <a:t> 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195485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Jasper Chua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:xxx-xxx.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CM-0029-20-REV-Fig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12" y="2265588"/>
            <a:ext cx="5925591" cy="392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121</Words>
  <Application>Microsoft Macintosh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52</cp:revision>
  <dcterms:created xsi:type="dcterms:W3CDTF">2018-02-11T19:11:44Z</dcterms:created>
  <dcterms:modified xsi:type="dcterms:W3CDTF">2021-01-18T02:41:49Z</dcterms:modified>
</cp:coreProperties>
</file>